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6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4" r:id="rId9"/>
    <p:sldId id="261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90" autoAdjust="0"/>
    <p:restoredTop sz="94660"/>
  </p:normalViewPr>
  <p:slideViewPr>
    <p:cSldViewPr snapToGrid="0">
      <p:cViewPr>
        <p:scale>
          <a:sx n="75" d="100"/>
          <a:sy n="75" d="100"/>
        </p:scale>
        <p:origin x="438" y="148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30C0A-5464-4FE4-84EB-FF9C94016DF4}" type="datetimeFigureOut">
              <a:rPr lang="en-US" dirty="0"/>
              <a:t>3/12/2017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dirty="0"/>
              <a:t>3/12/2017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 dirty="0"/>
              <a:t>3/12/2017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 dirty="0"/>
              <a:t>3/12/2017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C6404-AD6E-4860-8E75-697CA40B95DA}" type="datetimeFigureOut">
              <a:rPr lang="en-US" dirty="0"/>
              <a:t>3/12/2017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dirty="0"/>
              <a:t>3/12/2017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D4976-E339-4826-83B7-FBD03F55ECF8}" type="datetimeFigureOut">
              <a:rPr lang="en-US" dirty="0"/>
              <a:t>3/12/2017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dirty="0"/>
              <a:t>3/12/2017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dirty="0"/>
              <a:t>3/12/2017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E4249-C0D0-4B06-8692-E8BB871AF643}" type="datetimeFigureOut">
              <a:rPr lang="en-US" dirty="0"/>
              <a:t>3/12/2017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8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042B0DB6-F5C7-45FB-8CF3-31B45F9C2DAC}" type="datetimeFigureOut">
              <a:rPr lang="en-US" dirty="0"/>
              <a:t>3/12/2017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chemeClr val="bg1"/>
          </a:solidFill>
          <a:ln w="317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1160EA64-D806-43AC-9DF2-F8C432F32B4C}" type="datetimeFigureOut">
              <a:rPr lang="en-US" dirty="0"/>
              <a:t>3/12/2017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6394" y="755123"/>
            <a:ext cx="1832688" cy="240433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116317" y="2819740"/>
            <a:ext cx="5959366" cy="1218519"/>
          </a:xfrm>
        </p:spPr>
        <p:txBody>
          <a:bodyPr/>
          <a:lstStyle/>
          <a:p>
            <a:r>
              <a:rPr lang="en-US" dirty="0"/>
              <a:t>6502 Debugger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198635" y="4038259"/>
            <a:ext cx="3794730" cy="1362416"/>
          </a:xfrm>
          <a:prstGeom prst="rect">
            <a:avLst/>
          </a:prstGeom>
          <a:solidFill>
            <a:schemeClr val="bg1"/>
          </a:solidFill>
          <a:ln w="38100" cap="sq">
            <a:solidFill>
              <a:srgbClr val="404040"/>
            </a:solidFill>
            <a:miter lim="800000"/>
          </a:ln>
        </p:spPr>
        <p:txBody>
          <a:bodyPr vert="horz" lIns="274320" tIns="182880" rIns="274320" bIns="182880" rtlCol="0" anchor="ctr" anchorCtr="1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74866" y="4140977"/>
            <a:ext cx="2786511" cy="904801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Haley Whitman</a:t>
            </a:r>
          </a:p>
          <a:p>
            <a:pPr algn="l"/>
            <a:r>
              <a:rPr lang="en-US" dirty="0"/>
              <a:t>Frazer Bayley</a:t>
            </a: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6129388" y="4132651"/>
            <a:ext cx="2786511" cy="1018923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Alison Legge</a:t>
            </a:r>
          </a:p>
          <a:p>
            <a:pPr algn="l"/>
            <a:r>
              <a:rPr lang="en-US" dirty="0"/>
              <a:t>Jeremy Brennan</a:t>
            </a: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4702744" y="4984155"/>
            <a:ext cx="2786511" cy="2237442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Abdualziz AL-</a:t>
            </a:r>
            <a:r>
              <a:rPr lang="en-US" dirty="0" err="1"/>
              <a:t>Heidous</a:t>
            </a:r>
            <a:endParaRPr lang="en-US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9048750" y="5819775"/>
            <a:ext cx="2742579" cy="624660"/>
          </a:xfrm>
          <a:prstGeom prst="rect">
            <a:avLst/>
          </a:prstGeom>
          <a:solidFill>
            <a:schemeClr val="bg1"/>
          </a:solidFill>
          <a:ln w="317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cap="none" dirty="0">
                <a:latin typeface="+mn-lt"/>
              </a:rPr>
              <a:t>CIS 422 – Dr. Faulk</a:t>
            </a:r>
          </a:p>
        </p:txBody>
      </p:sp>
    </p:spTree>
    <p:extLst>
      <p:ext uri="{BB962C8B-B14F-4D97-AF65-F5344CB8AC3E}">
        <p14:creationId xmlns:p14="http://schemas.microsoft.com/office/powerpoint/2010/main" val="23088439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7814" y="101891"/>
            <a:ext cx="1951982" cy="1275805"/>
          </a:xfrm>
          <a:prstGeom prst="rect">
            <a:avLst/>
          </a:prstGeom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745235" y="878967"/>
            <a:ext cx="3017140" cy="997458"/>
          </a:xfrm>
          <a:prstGeom prst="rect">
            <a:avLst/>
          </a:prstGeom>
          <a:solidFill>
            <a:srgbClr val="FFFFFF"/>
          </a:solidFill>
          <a:ln w="38100" cap="sq">
            <a:solidFill>
              <a:srgbClr val="404040"/>
            </a:solidFill>
            <a:miter lim="800000"/>
          </a:ln>
        </p:spPr>
        <p:txBody>
          <a:bodyPr vert="horz" lIns="274320" tIns="182880" rIns="274320" bIns="182880" rtlCol="0" anchor="ctr" anchorCtr="1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500" dirty="0"/>
              <a:t>Application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3330" y="878967"/>
            <a:ext cx="7110970" cy="508531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433330" y="4279900"/>
            <a:ext cx="4901170" cy="3937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745235" y="2145791"/>
            <a:ext cx="3426715" cy="4302634"/>
          </a:xfrm>
          <a:prstGeom prst="rect">
            <a:avLst/>
          </a:prstGeom>
          <a:solidFill>
            <a:srgbClr val="FFFFFF"/>
          </a:solidFill>
          <a:ln w="38100" cap="sq">
            <a:solidFill>
              <a:srgbClr val="404040"/>
            </a:solidFill>
            <a:miter lim="800000"/>
          </a:ln>
        </p:spPr>
        <p:txBody>
          <a:bodyPr vert="horz" lIns="274320" tIns="182880" rIns="274320" bIns="182880" rtlCol="0" anchor="t" anchorCtr="1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500" dirty="0"/>
          </a:p>
        </p:txBody>
      </p:sp>
      <p:sp>
        <p:nvSpPr>
          <p:cNvPr id="7" name="TextBox 6"/>
          <p:cNvSpPr txBox="1"/>
          <p:nvPr/>
        </p:nvSpPr>
        <p:spPr>
          <a:xfrm>
            <a:off x="1262690" y="2748859"/>
            <a:ext cx="236899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Memory gets stored, and updated with every CPU cycle. This is easily viewed in base-16, split every 16 bytes. </a:t>
            </a:r>
          </a:p>
          <a:p>
            <a:endParaRPr lang="en-US" dirty="0"/>
          </a:p>
          <a:p>
            <a:r>
              <a:rPr lang="en-US" dirty="0"/>
              <a:t>The ASCII memory representation is shown on the left.</a:t>
            </a:r>
          </a:p>
          <a:p>
            <a:endParaRPr lang="en-US" dirty="0"/>
          </a:p>
          <a:p>
            <a:endParaRPr lang="en-US" dirty="0"/>
          </a:p>
        </p:txBody>
      </p:sp>
      <p:cxnSp>
        <p:nvCxnSpPr>
          <p:cNvPr id="8" name="Straight Connector 7"/>
          <p:cNvCxnSpPr>
            <a:stCxn id="3" idx="1"/>
          </p:cNvCxnSpPr>
          <p:nvPr/>
        </p:nvCxnSpPr>
        <p:spPr>
          <a:xfrm flipH="1" flipV="1">
            <a:off x="3762375" y="4160290"/>
            <a:ext cx="670955" cy="31646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99719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7814" y="101891"/>
            <a:ext cx="1951982" cy="1275805"/>
          </a:xfrm>
          <a:prstGeom prst="rect">
            <a:avLst/>
          </a:prstGeom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745235" y="878967"/>
            <a:ext cx="3017140" cy="997458"/>
          </a:xfrm>
          <a:prstGeom prst="rect">
            <a:avLst/>
          </a:prstGeom>
          <a:solidFill>
            <a:srgbClr val="FFFFFF"/>
          </a:solidFill>
          <a:ln w="38100" cap="sq">
            <a:solidFill>
              <a:srgbClr val="404040"/>
            </a:solidFill>
            <a:miter lim="800000"/>
          </a:ln>
        </p:spPr>
        <p:txBody>
          <a:bodyPr vert="horz" lIns="274320" tIns="182880" rIns="274320" bIns="182880" rtlCol="0" anchor="ctr" anchorCtr="1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500" dirty="0"/>
              <a:t>Application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3330" y="878967"/>
            <a:ext cx="7110970" cy="508531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9410700" y="4203700"/>
            <a:ext cx="2133600" cy="176058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745235" y="2145791"/>
            <a:ext cx="3426715" cy="4302634"/>
          </a:xfrm>
          <a:prstGeom prst="rect">
            <a:avLst/>
          </a:prstGeom>
          <a:solidFill>
            <a:srgbClr val="FFFFFF"/>
          </a:solidFill>
          <a:ln w="38100" cap="sq">
            <a:solidFill>
              <a:srgbClr val="404040"/>
            </a:solidFill>
            <a:miter lim="800000"/>
          </a:ln>
        </p:spPr>
        <p:txBody>
          <a:bodyPr vert="horz" lIns="274320" tIns="182880" rIns="274320" bIns="182880" rtlCol="0" anchor="t" anchorCtr="1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500" dirty="0"/>
          </a:p>
        </p:txBody>
      </p:sp>
      <p:sp>
        <p:nvSpPr>
          <p:cNvPr id="7" name="TextBox 6"/>
          <p:cNvSpPr txBox="1"/>
          <p:nvPr/>
        </p:nvSpPr>
        <p:spPr>
          <a:xfrm>
            <a:off x="1199996" y="2450448"/>
            <a:ext cx="236899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 register values are updated at every cycle (Shown in base-16). </a:t>
            </a:r>
          </a:p>
          <a:p>
            <a:endParaRPr lang="en-US" dirty="0"/>
          </a:p>
          <a:p>
            <a:r>
              <a:rPr lang="en-US" dirty="0"/>
              <a:t>The previous and currently executed instruction are also shown</a:t>
            </a:r>
          </a:p>
          <a:p>
            <a:endParaRPr lang="en-US" dirty="0"/>
          </a:p>
          <a:p>
            <a:r>
              <a:rPr lang="en-US" dirty="0"/>
              <a:t>Register flags are visualized with checkboxes, if they are currently set.</a:t>
            </a:r>
          </a:p>
        </p:txBody>
      </p:sp>
      <p:cxnSp>
        <p:nvCxnSpPr>
          <p:cNvPr id="8" name="Straight Connector 7"/>
          <p:cNvCxnSpPr>
            <a:stCxn id="3" idx="1"/>
          </p:cNvCxnSpPr>
          <p:nvPr/>
        </p:nvCxnSpPr>
        <p:spPr>
          <a:xfrm flipH="1" flipV="1">
            <a:off x="3904469" y="4203700"/>
            <a:ext cx="5506231" cy="880293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67993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7814" y="101891"/>
            <a:ext cx="1951982" cy="1275805"/>
          </a:xfrm>
          <a:prstGeom prst="rect">
            <a:avLst/>
          </a:prstGeom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745235" y="878967"/>
            <a:ext cx="3017140" cy="997458"/>
          </a:xfrm>
          <a:prstGeom prst="rect">
            <a:avLst/>
          </a:prstGeom>
          <a:solidFill>
            <a:srgbClr val="FFFFFF"/>
          </a:solidFill>
          <a:ln w="38100" cap="sq">
            <a:solidFill>
              <a:srgbClr val="404040"/>
            </a:solidFill>
            <a:miter lim="800000"/>
          </a:ln>
        </p:spPr>
        <p:txBody>
          <a:bodyPr vert="horz" lIns="274320" tIns="182880" rIns="274320" bIns="182880" rtlCol="0" anchor="ctr" anchorCtr="1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500" dirty="0"/>
              <a:t>Application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3330" y="878967"/>
            <a:ext cx="7110970" cy="508531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9500630" y="1377696"/>
            <a:ext cx="1942070" cy="290220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745235" y="2145791"/>
            <a:ext cx="3426715" cy="4302634"/>
          </a:xfrm>
          <a:prstGeom prst="rect">
            <a:avLst/>
          </a:prstGeom>
          <a:solidFill>
            <a:srgbClr val="FFFFFF"/>
          </a:solidFill>
          <a:ln w="38100" cap="sq">
            <a:solidFill>
              <a:srgbClr val="404040"/>
            </a:solidFill>
            <a:miter lim="800000"/>
          </a:ln>
        </p:spPr>
        <p:txBody>
          <a:bodyPr vert="horz" lIns="274320" tIns="182880" rIns="274320" bIns="182880" rtlCol="0" anchor="t" anchorCtr="1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500" dirty="0"/>
          </a:p>
        </p:txBody>
      </p:sp>
      <p:sp>
        <p:nvSpPr>
          <p:cNvPr id="7" name="TextBox 6"/>
          <p:cNvSpPr txBox="1"/>
          <p:nvPr/>
        </p:nvSpPr>
        <p:spPr>
          <a:xfrm>
            <a:off x="1277814" y="2653501"/>
            <a:ext cx="236899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more detailed look at the processor’s Zero page, High-Index Ram, and starting ROM.</a:t>
            </a:r>
          </a:p>
          <a:p>
            <a:endParaRPr lang="en-US" dirty="0"/>
          </a:p>
          <a:p>
            <a:r>
              <a:rPr lang="en-US" dirty="0"/>
              <a:t>Opcodes and values are displayed for instructions, and their assembly translation is also shown and highlighted at each step.</a:t>
            </a:r>
          </a:p>
        </p:txBody>
      </p:sp>
      <p:cxnSp>
        <p:nvCxnSpPr>
          <p:cNvPr id="8" name="Straight Connector 7"/>
          <p:cNvCxnSpPr>
            <a:stCxn id="3" idx="1"/>
          </p:cNvCxnSpPr>
          <p:nvPr/>
        </p:nvCxnSpPr>
        <p:spPr>
          <a:xfrm flipH="1">
            <a:off x="3900751" y="2828798"/>
            <a:ext cx="5599879" cy="1260602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97485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7814" y="101891"/>
            <a:ext cx="1951982" cy="1275805"/>
          </a:xfrm>
          <a:prstGeom prst="rect">
            <a:avLst/>
          </a:prstGeom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745235" y="878967"/>
            <a:ext cx="3017140" cy="997458"/>
          </a:xfrm>
          <a:prstGeom prst="rect">
            <a:avLst/>
          </a:prstGeom>
          <a:solidFill>
            <a:srgbClr val="FFFFFF"/>
          </a:solidFill>
          <a:ln w="38100" cap="sq">
            <a:solidFill>
              <a:srgbClr val="404040"/>
            </a:solidFill>
            <a:miter lim="800000"/>
          </a:ln>
        </p:spPr>
        <p:txBody>
          <a:bodyPr vert="horz" lIns="274320" tIns="182880" rIns="274320" bIns="182880" rtlCol="0" anchor="ctr" anchorCtr="1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500" dirty="0"/>
              <a:t>Application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3330" y="878967"/>
            <a:ext cx="7110970" cy="508531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433330" y="1377696"/>
            <a:ext cx="5078970" cy="290220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745235" y="2145791"/>
            <a:ext cx="3426715" cy="4302634"/>
          </a:xfrm>
          <a:prstGeom prst="rect">
            <a:avLst/>
          </a:prstGeom>
          <a:solidFill>
            <a:srgbClr val="FFFFFF"/>
          </a:solidFill>
          <a:ln w="38100" cap="sq">
            <a:solidFill>
              <a:srgbClr val="404040"/>
            </a:solidFill>
            <a:miter lim="800000"/>
          </a:ln>
        </p:spPr>
        <p:txBody>
          <a:bodyPr vert="horz" lIns="274320" tIns="182880" rIns="274320" bIns="182880" rtlCol="0" anchor="t" anchorCtr="1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500" dirty="0"/>
          </a:p>
        </p:txBody>
      </p:sp>
      <p:sp>
        <p:nvSpPr>
          <p:cNvPr id="7" name="TextBox 6"/>
          <p:cNvSpPr txBox="1"/>
          <p:nvPr/>
        </p:nvSpPr>
        <p:spPr>
          <a:xfrm>
            <a:off x="1277814" y="2653501"/>
            <a:ext cx="236899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user can type, import, or copy and paste standard 6502 assembly into this window. </a:t>
            </a:r>
          </a:p>
          <a:p>
            <a:endParaRPr lang="en-US" dirty="0"/>
          </a:p>
          <a:p>
            <a:r>
              <a:rPr lang="en-US" dirty="0"/>
              <a:t>Once assembled, the currently executed line will be highlighted as the program gets ran.</a:t>
            </a:r>
          </a:p>
        </p:txBody>
      </p:sp>
      <p:cxnSp>
        <p:nvCxnSpPr>
          <p:cNvPr id="8" name="Straight Connector 7"/>
          <p:cNvCxnSpPr>
            <a:stCxn id="3" idx="1"/>
          </p:cNvCxnSpPr>
          <p:nvPr/>
        </p:nvCxnSpPr>
        <p:spPr>
          <a:xfrm flipH="1">
            <a:off x="3646809" y="2828798"/>
            <a:ext cx="786521" cy="1540002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2883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7814" y="101891"/>
            <a:ext cx="1951982" cy="1275805"/>
          </a:xfrm>
          <a:prstGeom prst="rect">
            <a:avLst/>
          </a:prstGeom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745235" y="878967"/>
            <a:ext cx="3017140" cy="997458"/>
          </a:xfrm>
          <a:prstGeom prst="rect">
            <a:avLst/>
          </a:prstGeom>
          <a:solidFill>
            <a:srgbClr val="FFFFFF"/>
          </a:solidFill>
          <a:ln w="38100" cap="sq">
            <a:solidFill>
              <a:srgbClr val="404040"/>
            </a:solidFill>
            <a:miter lim="800000"/>
          </a:ln>
        </p:spPr>
        <p:txBody>
          <a:bodyPr vert="horz" lIns="274320" tIns="182880" rIns="274320" bIns="182880" rtlCol="0" anchor="ctr" anchorCtr="1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500" dirty="0"/>
              <a:t>Application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3330" y="878967"/>
            <a:ext cx="7110970" cy="508531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906530" y="1034796"/>
            <a:ext cx="4367770" cy="3429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745235" y="2145791"/>
            <a:ext cx="3426715" cy="4302634"/>
          </a:xfrm>
          <a:prstGeom prst="rect">
            <a:avLst/>
          </a:prstGeom>
          <a:solidFill>
            <a:srgbClr val="FFFFFF"/>
          </a:solidFill>
          <a:ln w="38100" cap="sq">
            <a:solidFill>
              <a:srgbClr val="404040"/>
            </a:solidFill>
            <a:miter lim="800000"/>
          </a:ln>
        </p:spPr>
        <p:txBody>
          <a:bodyPr vert="horz" lIns="274320" tIns="182880" rIns="274320" bIns="182880" rtlCol="0" anchor="t" anchorCtr="1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500" dirty="0"/>
          </a:p>
        </p:txBody>
      </p:sp>
      <p:sp>
        <p:nvSpPr>
          <p:cNvPr id="7" name="TextBox 6"/>
          <p:cNvSpPr txBox="1"/>
          <p:nvPr/>
        </p:nvSpPr>
        <p:spPr>
          <a:xfrm>
            <a:off x="1207127" y="2145791"/>
            <a:ext cx="2368995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 programs must be assembled, before any execution commands can be given.</a:t>
            </a:r>
          </a:p>
          <a:p>
            <a:endParaRPr lang="en-US" dirty="0"/>
          </a:p>
          <a:p>
            <a:r>
              <a:rPr lang="en-US" dirty="0"/>
              <a:t>Execute will fully run the program.</a:t>
            </a:r>
          </a:p>
          <a:p>
            <a:endParaRPr lang="en-US" dirty="0"/>
          </a:p>
          <a:p>
            <a:r>
              <a:rPr lang="en-US" dirty="0"/>
              <a:t>Step will run one cycle of the processor.</a:t>
            </a:r>
          </a:p>
          <a:p>
            <a:endParaRPr lang="en-US" dirty="0"/>
          </a:p>
          <a:p>
            <a:r>
              <a:rPr lang="en-US" dirty="0"/>
              <a:t>Step to will allow for a label to be chosen, and the processor will execute to there.</a:t>
            </a:r>
          </a:p>
        </p:txBody>
      </p:sp>
      <p:cxnSp>
        <p:nvCxnSpPr>
          <p:cNvPr id="8" name="Straight Connector 7"/>
          <p:cNvCxnSpPr>
            <a:stCxn id="3" idx="1"/>
          </p:cNvCxnSpPr>
          <p:nvPr/>
        </p:nvCxnSpPr>
        <p:spPr>
          <a:xfrm flipH="1">
            <a:off x="3911600" y="1206246"/>
            <a:ext cx="1994930" cy="3073654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51304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0641" y="24461"/>
            <a:ext cx="1462850" cy="1170280"/>
          </a:xfrm>
          <a:prstGeom prst="rect">
            <a:avLst/>
          </a:prstGeom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745234" y="878967"/>
            <a:ext cx="3153665" cy="997458"/>
          </a:xfrm>
          <a:prstGeom prst="rect">
            <a:avLst/>
          </a:prstGeom>
          <a:solidFill>
            <a:srgbClr val="FFFFFF"/>
          </a:solidFill>
          <a:ln w="38100" cap="sq">
            <a:solidFill>
              <a:srgbClr val="404040"/>
            </a:solidFill>
            <a:miter lim="800000"/>
          </a:ln>
        </p:spPr>
        <p:txBody>
          <a:bodyPr vert="horz" lIns="274320" tIns="182880" rIns="274320" bIns="182880" rtlCol="0" anchor="ctr" anchorCtr="1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500" dirty="0"/>
              <a:t>Course improvements</a:t>
            </a: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745235" y="2145791"/>
            <a:ext cx="10713340" cy="3864483"/>
          </a:xfrm>
          <a:prstGeom prst="rect">
            <a:avLst/>
          </a:prstGeom>
          <a:solidFill>
            <a:srgbClr val="FFFFFF"/>
          </a:solidFill>
          <a:ln w="38100" cap="sq">
            <a:solidFill>
              <a:srgbClr val="404040"/>
            </a:solidFill>
            <a:miter lim="800000"/>
          </a:ln>
        </p:spPr>
        <p:txBody>
          <a:bodyPr vert="horz" lIns="274320" tIns="182880" rIns="274320" bIns="182880" rtlCol="0" anchor="t" anchorCtr="1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21617324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935" y="180975"/>
            <a:ext cx="1220391" cy="987081"/>
          </a:xfrm>
          <a:prstGeom prst="rect">
            <a:avLst/>
          </a:prstGeom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745235" y="878967"/>
            <a:ext cx="3017140" cy="997458"/>
          </a:xfrm>
          <a:prstGeom prst="rect">
            <a:avLst/>
          </a:prstGeom>
          <a:solidFill>
            <a:srgbClr val="FFFFFF"/>
          </a:solidFill>
          <a:ln w="38100" cap="sq">
            <a:solidFill>
              <a:srgbClr val="404040"/>
            </a:solidFill>
            <a:miter lim="800000"/>
          </a:ln>
        </p:spPr>
        <p:txBody>
          <a:bodyPr vert="horz" lIns="274320" tIns="182880" rIns="274320" bIns="182880" rtlCol="0" anchor="ctr" anchorCtr="1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500" dirty="0"/>
              <a:t>Background</a:t>
            </a: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745235" y="2145791"/>
            <a:ext cx="10713340" cy="3864483"/>
          </a:xfrm>
          <a:prstGeom prst="rect">
            <a:avLst/>
          </a:prstGeom>
          <a:solidFill>
            <a:srgbClr val="FFFFFF"/>
          </a:solidFill>
          <a:ln w="38100" cap="sq">
            <a:solidFill>
              <a:srgbClr val="404040"/>
            </a:solidFill>
            <a:miter lim="800000"/>
          </a:ln>
        </p:spPr>
        <p:txBody>
          <a:bodyPr vert="horz" lIns="274320" tIns="182880" rIns="274320" bIns="182880" rtlCol="0" anchor="t" anchorCtr="1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500" dirty="0"/>
          </a:p>
        </p:txBody>
      </p:sp>
      <p:sp>
        <p:nvSpPr>
          <p:cNvPr id="14" name="TextBox 13"/>
          <p:cNvSpPr txBox="1"/>
          <p:nvPr/>
        </p:nvSpPr>
        <p:spPr>
          <a:xfrm>
            <a:off x="1038225" y="2469642"/>
            <a:ext cx="4829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Project is split into two deliverable parts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38225" y="2815743"/>
            <a:ext cx="9982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MOS Technology 6502 Processor</a:t>
            </a:r>
          </a:p>
          <a:p>
            <a:pPr marL="342900" indent="-342900">
              <a:buAutoNum type="arabicPeriod"/>
            </a:pPr>
            <a:r>
              <a:rPr lang="en-US" dirty="0"/>
              <a:t>Debugging Interface for 6502 Assembly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038225" y="3609616"/>
            <a:ext cx="9982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Requirements for 6502 Processor</a:t>
            </a:r>
          </a:p>
          <a:p>
            <a:pPr marL="342900" indent="-342900">
              <a:buAutoNum type="arabicPeriod"/>
            </a:pPr>
            <a:r>
              <a:rPr lang="en-US" dirty="0"/>
              <a:t>Accurately emulate the behavior of a 6502 processor.</a:t>
            </a:r>
          </a:p>
          <a:p>
            <a:pPr marL="342900" indent="-342900">
              <a:buAutoNum type="arabicPeriod"/>
            </a:pPr>
            <a:r>
              <a:rPr lang="en-US" dirty="0"/>
              <a:t>Allow for third-party control of the processor.</a:t>
            </a:r>
          </a:p>
          <a:p>
            <a:pPr marL="342900" indent="-342900">
              <a:buAutoNum type="arabicPeriod"/>
            </a:pP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1038225" y="4699050"/>
            <a:ext cx="9982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Requirements for the debugging interface</a:t>
            </a:r>
          </a:p>
          <a:p>
            <a:r>
              <a:rPr lang="en-US" dirty="0"/>
              <a:t>1.  Allow for a user to input 6502 assembly</a:t>
            </a:r>
          </a:p>
          <a:p>
            <a:r>
              <a:rPr lang="en-US" dirty="0"/>
              <a:t>2.  Allow for the user to view the results, and step through their inputted program.</a:t>
            </a:r>
          </a:p>
        </p:txBody>
      </p:sp>
    </p:spTree>
    <p:extLst>
      <p:ext uri="{BB962C8B-B14F-4D97-AF65-F5344CB8AC3E}">
        <p14:creationId xmlns:p14="http://schemas.microsoft.com/office/powerpoint/2010/main" val="5245432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451908">
            <a:off x="1489731" y="102225"/>
            <a:ext cx="1528147" cy="1528147"/>
          </a:xfrm>
          <a:prstGeom prst="rect">
            <a:avLst/>
          </a:prstGeom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745235" y="878967"/>
            <a:ext cx="3017140" cy="997458"/>
          </a:xfrm>
          <a:prstGeom prst="rect">
            <a:avLst/>
          </a:prstGeom>
          <a:solidFill>
            <a:srgbClr val="FFFFFF"/>
          </a:solidFill>
          <a:ln w="38100" cap="sq">
            <a:solidFill>
              <a:srgbClr val="404040"/>
            </a:solidFill>
            <a:miter lim="800000"/>
          </a:ln>
        </p:spPr>
        <p:txBody>
          <a:bodyPr vert="horz" lIns="274320" tIns="182880" rIns="274320" bIns="182880" rtlCol="0" anchor="ctr" anchorCtr="1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500" dirty="0"/>
              <a:t>Project Plan</a:t>
            </a: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745235" y="2145791"/>
            <a:ext cx="10713340" cy="3864483"/>
          </a:xfrm>
          <a:prstGeom prst="rect">
            <a:avLst/>
          </a:prstGeom>
          <a:solidFill>
            <a:srgbClr val="FFFFFF"/>
          </a:solidFill>
          <a:ln w="38100" cap="sq">
            <a:solidFill>
              <a:srgbClr val="404040"/>
            </a:solidFill>
            <a:miter lim="800000"/>
          </a:ln>
        </p:spPr>
        <p:txBody>
          <a:bodyPr vert="horz" lIns="274320" tIns="182880" rIns="274320" bIns="182880" rtlCol="0" anchor="t" anchorCtr="1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500" dirty="0"/>
          </a:p>
        </p:txBody>
      </p:sp>
      <p:sp>
        <p:nvSpPr>
          <p:cNvPr id="10" name="TextBox 9"/>
          <p:cNvSpPr txBox="1"/>
          <p:nvPr/>
        </p:nvSpPr>
        <p:spPr>
          <a:xfrm>
            <a:off x="1110805" y="2447566"/>
            <a:ext cx="99822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Followed an iterative design, split between</a:t>
            </a:r>
          </a:p>
          <a:p>
            <a:pPr marL="342900" indent="-342900">
              <a:buAutoNum type="arabicPeriod"/>
            </a:pPr>
            <a:r>
              <a:rPr lang="en-US" dirty="0"/>
              <a:t>Creating the processor.</a:t>
            </a:r>
          </a:p>
          <a:p>
            <a:pPr marL="342900" indent="-342900">
              <a:buAutoNum type="arabicPeriod"/>
            </a:pPr>
            <a:r>
              <a:rPr lang="en-US" dirty="0"/>
              <a:t>Creating the debugging interface.</a:t>
            </a:r>
          </a:p>
          <a:p>
            <a:endParaRPr lang="en-US" b="1" dirty="0"/>
          </a:p>
          <a:p>
            <a:r>
              <a:rPr lang="en-US" dirty="0"/>
              <a:t>We created the module design for the processor from </a:t>
            </a:r>
            <a:r>
              <a:rPr lang="en-US" dirty="0" err="1"/>
              <a:t>Synertek</a:t>
            </a:r>
            <a:r>
              <a:rPr lang="en-US" dirty="0"/>
              <a:t> and MOS Technology’s 6502 Programming/Hardware manual.</a:t>
            </a:r>
          </a:p>
          <a:p>
            <a:endParaRPr lang="en-US" b="1" dirty="0"/>
          </a:p>
          <a:p>
            <a:r>
              <a:rPr lang="en-US" dirty="0"/>
              <a:t>We followed customer requests and typical debugging use-cases to design the debugging interface. Our documentation focused much more heavily on the debugging interface.</a:t>
            </a:r>
          </a:p>
          <a:p>
            <a:endParaRPr lang="en-US" dirty="0"/>
          </a:p>
          <a:p>
            <a:r>
              <a:rPr lang="en-US" dirty="0"/>
              <a:t>We have met all the customer requirements laid out for us, and documentation needed for the class. Deliverables are laid out in the following slides.</a:t>
            </a:r>
          </a:p>
        </p:txBody>
      </p:sp>
    </p:spTree>
    <p:extLst>
      <p:ext uri="{BB962C8B-B14F-4D97-AF65-F5344CB8AC3E}">
        <p14:creationId xmlns:p14="http://schemas.microsoft.com/office/powerpoint/2010/main" val="36022509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Picture 6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2542" y="297958"/>
            <a:ext cx="1822526" cy="820761"/>
          </a:xfrm>
          <a:prstGeom prst="rect">
            <a:avLst/>
          </a:prstGeom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745235" y="878967"/>
            <a:ext cx="3017140" cy="997458"/>
          </a:xfrm>
          <a:prstGeom prst="rect">
            <a:avLst/>
          </a:prstGeom>
          <a:solidFill>
            <a:srgbClr val="FFFFFF"/>
          </a:solidFill>
          <a:ln w="38100" cap="sq">
            <a:solidFill>
              <a:srgbClr val="404040"/>
            </a:solidFill>
            <a:miter lim="800000"/>
          </a:ln>
        </p:spPr>
        <p:txBody>
          <a:bodyPr vert="horz" lIns="274320" tIns="182880" rIns="274320" bIns="182880" rtlCol="0" anchor="ctr" anchorCtr="1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500" dirty="0"/>
              <a:t>Processor Design</a:t>
            </a: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745235" y="2145791"/>
            <a:ext cx="3426715" cy="4302634"/>
          </a:xfrm>
          <a:prstGeom prst="rect">
            <a:avLst/>
          </a:prstGeom>
          <a:solidFill>
            <a:srgbClr val="FFFFFF"/>
          </a:solidFill>
          <a:ln w="38100" cap="sq">
            <a:solidFill>
              <a:srgbClr val="404040"/>
            </a:solidFill>
            <a:miter lim="800000"/>
          </a:ln>
        </p:spPr>
        <p:txBody>
          <a:bodyPr vert="horz" lIns="274320" tIns="182880" rIns="274320" bIns="182880" rtlCol="0" anchor="t" anchorCtr="1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500" dirty="0"/>
          </a:p>
        </p:txBody>
      </p:sp>
      <p:sp>
        <p:nvSpPr>
          <p:cNvPr id="6" name="TextBox 5"/>
          <p:cNvSpPr txBox="1"/>
          <p:nvPr/>
        </p:nvSpPr>
        <p:spPr>
          <a:xfrm>
            <a:off x="802653" y="2389751"/>
            <a:ext cx="389934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Fairly typical design specification</a:t>
            </a:r>
          </a:p>
          <a:p>
            <a:endParaRPr lang="en-US" dirty="0"/>
          </a:p>
          <a:p>
            <a:r>
              <a:rPr lang="en-US" dirty="0"/>
              <a:t>Follows original dataflow of 6502 processor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9075" y="579958"/>
            <a:ext cx="7289679" cy="5664805"/>
          </a:xfrm>
          <a:prstGeom prst="rect">
            <a:avLst/>
          </a:prstGeom>
        </p:spPr>
      </p:pic>
      <p:sp>
        <p:nvSpPr>
          <p:cNvPr id="58" name="TextBox 57"/>
          <p:cNvSpPr txBox="1"/>
          <p:nvPr/>
        </p:nvSpPr>
        <p:spPr>
          <a:xfrm>
            <a:off x="6252724" y="509635"/>
            <a:ext cx="3728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Central Processing Unit (CPU)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5201772" y="2335267"/>
            <a:ext cx="3728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Instructions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9582898" y="2301424"/>
            <a:ext cx="3728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Memory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9783248" y="6079093"/>
            <a:ext cx="3728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Registers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4298401" y="6079093"/>
            <a:ext cx="3728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Arithmetic Logical Unit (ALU)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6819824" y="857939"/>
            <a:ext cx="241401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Allows control of processor by third-party applications. Decodes current instruction.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4853221" y="2950695"/>
            <a:ext cx="24140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1-to-1 mapping of 156 standard 6502 instructions.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9054197" y="2950695"/>
            <a:ext cx="24140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Contains read/writes of standard 6502 memory. (16Kb of memory)</a:t>
            </a:r>
          </a:p>
        </p:txBody>
      </p:sp>
    </p:spTree>
    <p:extLst>
      <p:ext uri="{BB962C8B-B14F-4D97-AF65-F5344CB8AC3E}">
        <p14:creationId xmlns:p14="http://schemas.microsoft.com/office/powerpoint/2010/main" val="15780775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063732" flipH="1" flipV="1">
            <a:off x="1508347" y="408487"/>
            <a:ext cx="1490915" cy="697003"/>
          </a:xfrm>
          <a:prstGeom prst="rect">
            <a:avLst/>
          </a:prstGeom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745235" y="878967"/>
            <a:ext cx="3017140" cy="997458"/>
          </a:xfrm>
          <a:prstGeom prst="rect">
            <a:avLst/>
          </a:prstGeom>
          <a:solidFill>
            <a:srgbClr val="FFFFFF"/>
          </a:solidFill>
          <a:ln w="38100" cap="sq">
            <a:solidFill>
              <a:srgbClr val="404040"/>
            </a:solidFill>
            <a:miter lim="800000"/>
          </a:ln>
        </p:spPr>
        <p:txBody>
          <a:bodyPr vert="horz" lIns="274320" tIns="182880" rIns="274320" bIns="182880" rtlCol="0" anchor="ctr" anchorCtr="1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500" dirty="0"/>
              <a:t>DEBUGGER Design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745235" y="2145791"/>
            <a:ext cx="3426715" cy="4302634"/>
          </a:xfrm>
          <a:prstGeom prst="rect">
            <a:avLst/>
          </a:prstGeom>
          <a:solidFill>
            <a:srgbClr val="FFFFFF"/>
          </a:solidFill>
          <a:ln w="38100" cap="sq">
            <a:solidFill>
              <a:srgbClr val="404040"/>
            </a:solidFill>
            <a:miter lim="800000"/>
          </a:ln>
        </p:spPr>
        <p:txBody>
          <a:bodyPr vert="horz" lIns="274320" tIns="182880" rIns="274320" bIns="182880" rtlCol="0" anchor="t" anchorCtr="1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500" dirty="0"/>
          </a:p>
        </p:txBody>
      </p:sp>
      <p:sp>
        <p:nvSpPr>
          <p:cNvPr id="7" name="TextBox 6"/>
          <p:cNvSpPr txBox="1"/>
          <p:nvPr/>
        </p:nvSpPr>
        <p:spPr>
          <a:xfrm>
            <a:off x="802653" y="2389751"/>
            <a:ext cx="343406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Fairly typical debugging interface,</a:t>
            </a:r>
          </a:p>
          <a:p>
            <a:r>
              <a:rPr lang="en-US" dirty="0"/>
              <a:t>modeled after more retro-based debuggers for processors such as the Gameboy, where analyzing memory output is helpful.</a:t>
            </a:r>
          </a:p>
          <a:p>
            <a:endParaRPr lang="en-US" dirty="0"/>
          </a:p>
          <a:p>
            <a:r>
              <a:rPr lang="en-US" dirty="0"/>
              <a:t>Has to easily allow for further features.</a:t>
            </a:r>
          </a:p>
          <a:p>
            <a:endParaRPr lang="en-US" dirty="0"/>
          </a:p>
          <a:p>
            <a:r>
              <a:rPr lang="en-US" dirty="0"/>
              <a:t>Written completely separate from the processor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8175" y="1606963"/>
            <a:ext cx="7248525" cy="37914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627082" y="1507093"/>
            <a:ext cx="3728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GUI for Debugger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463570" y="1522452"/>
            <a:ext cx="3728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Debugger Backend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922520" y="3083396"/>
            <a:ext cx="3728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Assembler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491297" y="4459674"/>
            <a:ext cx="3728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Import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967840" y="3058960"/>
            <a:ext cx="3728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Databank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627082" y="2056732"/>
            <a:ext cx="20756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All frames and viewing panels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463570" y="1925912"/>
            <a:ext cx="20756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Supports viewing, and accesses the processor interface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589247" y="3571509"/>
            <a:ext cx="20756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Converts assembly into binary code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034602" y="3486409"/>
            <a:ext cx="20756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Parses user input and handles user errors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9479957" y="3483660"/>
            <a:ext cx="20756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Contains mapping of assembly to binary opcode</a:t>
            </a:r>
          </a:p>
        </p:txBody>
      </p:sp>
    </p:spTree>
    <p:extLst>
      <p:ext uri="{BB962C8B-B14F-4D97-AF65-F5344CB8AC3E}">
        <p14:creationId xmlns:p14="http://schemas.microsoft.com/office/powerpoint/2010/main" val="20896526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451908">
            <a:off x="1489731" y="102225"/>
            <a:ext cx="1528147" cy="1528147"/>
          </a:xfrm>
          <a:prstGeom prst="rect">
            <a:avLst/>
          </a:prstGeom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745235" y="878967"/>
            <a:ext cx="3017140" cy="997458"/>
          </a:xfrm>
          <a:prstGeom prst="rect">
            <a:avLst/>
          </a:prstGeom>
          <a:solidFill>
            <a:srgbClr val="FFFFFF"/>
          </a:solidFill>
          <a:ln w="38100" cap="sq">
            <a:solidFill>
              <a:srgbClr val="404040"/>
            </a:solidFill>
            <a:miter lim="800000"/>
          </a:ln>
        </p:spPr>
        <p:txBody>
          <a:bodyPr vert="horz" lIns="274320" tIns="182880" rIns="274320" bIns="182880" rtlCol="0" anchor="ctr" anchorCtr="1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500" dirty="0"/>
              <a:t>Customer</a:t>
            </a:r>
          </a:p>
          <a:p>
            <a:r>
              <a:rPr lang="en-US" sz="2500" dirty="0"/>
              <a:t>Requests</a:t>
            </a: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745235" y="2145791"/>
            <a:ext cx="10713340" cy="3864483"/>
          </a:xfrm>
          <a:prstGeom prst="rect">
            <a:avLst/>
          </a:prstGeom>
          <a:solidFill>
            <a:srgbClr val="FFFFFF"/>
          </a:solidFill>
          <a:ln w="38100" cap="sq">
            <a:solidFill>
              <a:srgbClr val="404040"/>
            </a:solidFill>
            <a:miter lim="800000"/>
          </a:ln>
        </p:spPr>
        <p:txBody>
          <a:bodyPr vert="horz" lIns="274320" tIns="182880" rIns="274320" bIns="182880" rtlCol="0" anchor="t" anchorCtr="1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500" dirty="0"/>
          </a:p>
        </p:txBody>
      </p:sp>
      <p:sp>
        <p:nvSpPr>
          <p:cNvPr id="10" name="TextBox 9"/>
          <p:cNvSpPr txBox="1"/>
          <p:nvPr/>
        </p:nvSpPr>
        <p:spPr>
          <a:xfrm>
            <a:off x="1110805" y="2482327"/>
            <a:ext cx="99822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Three Main Points</a:t>
            </a:r>
          </a:p>
          <a:p>
            <a:pPr marL="342900" indent="-342900">
              <a:buAutoNum type="arabicPeriod"/>
            </a:pPr>
            <a:r>
              <a:rPr lang="en-US" dirty="0"/>
              <a:t>Wanted to be able to load any set of standard 6502 programs.</a:t>
            </a:r>
          </a:p>
          <a:p>
            <a:pPr marL="342900" indent="-342900">
              <a:buAutoNum type="arabicPeriod"/>
            </a:pPr>
            <a:r>
              <a:rPr lang="en-US" dirty="0"/>
              <a:t>Be able to fully execute, or step through the program in a variety of ways.</a:t>
            </a:r>
          </a:p>
          <a:p>
            <a:pPr marL="342900" indent="-342900">
              <a:buAutoNum type="arabicPeriod"/>
            </a:pPr>
            <a:r>
              <a:rPr lang="en-US" dirty="0"/>
              <a:t>Be able to easily view the processor changing line by line</a:t>
            </a:r>
          </a:p>
          <a:p>
            <a:pPr marL="342900" indent="-342900">
              <a:buAutoNum type="arabicPeriod"/>
            </a:pPr>
            <a:endParaRPr lang="en-US" dirty="0"/>
          </a:p>
          <a:p>
            <a:r>
              <a:rPr lang="en-US" b="1" dirty="0"/>
              <a:t>Customer Iterations</a:t>
            </a:r>
          </a:p>
          <a:p>
            <a:r>
              <a:rPr lang="en-US" dirty="0"/>
              <a:t>1. We continually presented the customer with the product,  and received feedback on what to alter.</a:t>
            </a:r>
          </a:p>
          <a:p>
            <a:r>
              <a:rPr lang="en-US" dirty="0"/>
              <a:t>2. Multiple behavioral changes, involving controlling the flow of the processor.</a:t>
            </a:r>
          </a:p>
          <a:p>
            <a:r>
              <a:rPr lang="en-US" dirty="0"/>
              <a:t>3. Few interface changes.</a:t>
            </a:r>
          </a:p>
        </p:txBody>
      </p:sp>
    </p:spTree>
    <p:extLst>
      <p:ext uri="{BB962C8B-B14F-4D97-AF65-F5344CB8AC3E}">
        <p14:creationId xmlns:p14="http://schemas.microsoft.com/office/powerpoint/2010/main" val="27831307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317" y="137160"/>
            <a:ext cx="2265337" cy="1210056"/>
          </a:xfrm>
          <a:prstGeom prst="rect">
            <a:avLst/>
          </a:prstGeom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745235" y="878967"/>
            <a:ext cx="3017140" cy="997458"/>
          </a:xfrm>
          <a:prstGeom prst="rect">
            <a:avLst/>
          </a:prstGeom>
          <a:solidFill>
            <a:srgbClr val="FFFFFF"/>
          </a:solidFill>
          <a:ln w="38100" cap="sq">
            <a:solidFill>
              <a:srgbClr val="404040"/>
            </a:solidFill>
            <a:miter lim="800000"/>
          </a:ln>
        </p:spPr>
        <p:txBody>
          <a:bodyPr vert="horz" lIns="274320" tIns="182880" rIns="274320" bIns="182880" rtlCol="0" anchor="ctr" anchorCtr="1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500" dirty="0"/>
              <a:t>QA PLAN</a:t>
            </a: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745235" y="2145791"/>
            <a:ext cx="10713340" cy="3864483"/>
          </a:xfrm>
          <a:prstGeom prst="rect">
            <a:avLst/>
          </a:prstGeom>
          <a:solidFill>
            <a:srgbClr val="FFFFFF"/>
          </a:solidFill>
          <a:ln w="38100" cap="sq">
            <a:solidFill>
              <a:srgbClr val="404040"/>
            </a:solidFill>
            <a:miter lim="800000"/>
          </a:ln>
        </p:spPr>
        <p:txBody>
          <a:bodyPr vert="horz" lIns="274320" tIns="182880" rIns="274320" bIns="182880" rtlCol="0" anchor="t" anchorCtr="1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500" dirty="0"/>
          </a:p>
        </p:txBody>
      </p:sp>
      <p:sp>
        <p:nvSpPr>
          <p:cNvPr id="10" name="TextBox 9"/>
          <p:cNvSpPr txBox="1"/>
          <p:nvPr/>
        </p:nvSpPr>
        <p:spPr>
          <a:xfrm>
            <a:off x="1110805" y="2482327"/>
            <a:ext cx="99822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Code Reviews</a:t>
            </a:r>
          </a:p>
          <a:p>
            <a:pPr marL="342900" indent="-342900">
              <a:buAutoNum type="arabicPeriod"/>
            </a:pPr>
            <a:r>
              <a:rPr lang="en-US" dirty="0"/>
              <a:t>All processor, and specific debugger module code have unit tests written for them. This allowed for regression testing.</a:t>
            </a:r>
          </a:p>
          <a:p>
            <a:pPr marL="342900" indent="-342900">
              <a:buAutoNum type="arabicPeriod"/>
            </a:pPr>
            <a:r>
              <a:rPr lang="en-US" dirty="0"/>
              <a:t>Overall code behavior was done by running a suite of 6502 assembly programs. Processor behavior was compared with other 6502 emulators.</a:t>
            </a:r>
          </a:p>
          <a:p>
            <a:pPr marL="342900" indent="-342900">
              <a:buAutoNum type="arabicPeriod"/>
            </a:pPr>
            <a:endParaRPr lang="en-US" dirty="0"/>
          </a:p>
          <a:p>
            <a:r>
              <a:rPr lang="en-US" b="1" dirty="0"/>
              <a:t>Documentation Reviews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Feedback was received for all documentation, and reviews were completed by two people per document, each focusing on specific aspects of the document.</a:t>
            </a:r>
          </a:p>
        </p:txBody>
      </p:sp>
    </p:spTree>
    <p:extLst>
      <p:ext uri="{BB962C8B-B14F-4D97-AF65-F5344CB8AC3E}">
        <p14:creationId xmlns:p14="http://schemas.microsoft.com/office/powerpoint/2010/main" val="3814882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2380" y="0"/>
            <a:ext cx="1462850" cy="1170280"/>
          </a:xfrm>
          <a:prstGeom prst="rect">
            <a:avLst/>
          </a:prstGeom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745235" y="878967"/>
            <a:ext cx="3017140" cy="997458"/>
          </a:xfrm>
          <a:prstGeom prst="rect">
            <a:avLst/>
          </a:prstGeom>
          <a:solidFill>
            <a:srgbClr val="FFFFFF"/>
          </a:solidFill>
          <a:ln w="38100" cap="sq">
            <a:solidFill>
              <a:srgbClr val="404040"/>
            </a:solidFill>
            <a:miter lim="800000"/>
          </a:ln>
        </p:spPr>
        <p:txBody>
          <a:bodyPr vert="horz" lIns="274320" tIns="182880" rIns="274320" bIns="182880" rtlCol="0" anchor="ctr" anchorCtr="1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500" dirty="0"/>
              <a:t>Lesson's Learned</a:t>
            </a: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745235" y="2145791"/>
            <a:ext cx="10713340" cy="3864483"/>
          </a:xfrm>
          <a:prstGeom prst="rect">
            <a:avLst/>
          </a:prstGeom>
          <a:solidFill>
            <a:srgbClr val="FFFFFF"/>
          </a:solidFill>
          <a:ln w="38100" cap="sq">
            <a:solidFill>
              <a:srgbClr val="404040"/>
            </a:solidFill>
            <a:miter lim="800000"/>
          </a:ln>
        </p:spPr>
        <p:txBody>
          <a:bodyPr vert="horz" lIns="274320" tIns="182880" rIns="274320" bIns="182880" rtlCol="0" anchor="t" anchorCtr="1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500" dirty="0"/>
          </a:p>
        </p:txBody>
      </p:sp>
      <p:sp>
        <p:nvSpPr>
          <p:cNvPr id="10" name="TextBox 9"/>
          <p:cNvSpPr txBox="1"/>
          <p:nvPr/>
        </p:nvSpPr>
        <p:spPr>
          <a:xfrm>
            <a:off x="1110805" y="2432226"/>
            <a:ext cx="99822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Documentation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Documentation drafts were mostly on schedule. There were some issues with getting reviews implemented into the main documentation. This was addressed by doing more complete reviews after the initial review.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Needed a better way of organizing requests made for the documentation in the classroom.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r>
              <a:rPr lang="en-US" b="1" dirty="0"/>
              <a:t>Coding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We had a great module structure, allowed for a lot of concurrent work, and was very effective for our team.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We employed heavy use of pair-programming, which greatly helped in understanding the flow of the processor.</a:t>
            </a:r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400986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7814" y="101891"/>
            <a:ext cx="1951982" cy="1275805"/>
          </a:xfrm>
          <a:prstGeom prst="rect">
            <a:avLst/>
          </a:prstGeom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745235" y="878967"/>
            <a:ext cx="3017140" cy="997458"/>
          </a:xfrm>
          <a:prstGeom prst="rect">
            <a:avLst/>
          </a:prstGeom>
          <a:solidFill>
            <a:srgbClr val="FFFFFF"/>
          </a:solidFill>
          <a:ln w="38100" cap="sq">
            <a:solidFill>
              <a:srgbClr val="404040"/>
            </a:solidFill>
            <a:miter lim="800000"/>
          </a:ln>
        </p:spPr>
        <p:txBody>
          <a:bodyPr vert="horz" lIns="274320" tIns="182880" rIns="274320" bIns="182880" rtlCol="0" anchor="ctr" anchorCtr="1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500" dirty="0"/>
              <a:t>Application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3330" y="878967"/>
            <a:ext cx="7110970" cy="5085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339512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71C241A9-A460-4AD1-916F-25308628A5B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558</TotalTime>
  <Words>769</Words>
  <Application>Microsoft Office PowerPoint</Application>
  <PresentationFormat>Widescreen</PresentationFormat>
  <Paragraphs>111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Arial</vt:lpstr>
      <vt:lpstr>Gill Sans MT</vt:lpstr>
      <vt:lpstr>Parcel</vt:lpstr>
      <vt:lpstr>6502 Debugger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6502 Debugger</dc:title>
  <dc:creator>Haley Whitman</dc:creator>
  <cp:lastModifiedBy>Haley Whitman</cp:lastModifiedBy>
  <cp:revision>24</cp:revision>
  <dcterms:created xsi:type="dcterms:W3CDTF">2017-03-12T21:38:09Z</dcterms:created>
  <dcterms:modified xsi:type="dcterms:W3CDTF">2017-03-13T07:02:56Z</dcterms:modified>
</cp:coreProperties>
</file>